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62" r:id="rId5"/>
    <p:sldId id="265" r:id="rId6"/>
    <p:sldId id="263" r:id="rId7"/>
    <p:sldId id="264" r:id="rId8"/>
    <p:sldId id="267" r:id="rId9"/>
    <p:sldId id="266" r:id="rId10"/>
    <p:sldId id="269" r:id="rId11"/>
    <p:sldId id="268" r:id="rId12"/>
    <p:sldId id="270" r:id="rId13"/>
    <p:sldId id="271" r:id="rId14"/>
    <p:sldId id="272" r:id="rId15"/>
    <p:sldId id="275" r:id="rId16"/>
    <p:sldId id="273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3960" autoAdjust="0"/>
    <p:restoredTop sz="94660"/>
  </p:normalViewPr>
  <p:slideViewPr>
    <p:cSldViewPr>
      <p:cViewPr varScale="1">
        <p:scale>
          <a:sx n="65" d="100"/>
          <a:sy n="65" d="100"/>
        </p:scale>
        <p:origin x="7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6BEA7-0A4A-451D-A54D-7DEBCC1034FF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BF533-6E79-4F3A-845B-CDAEDDAAEC0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9215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078-4851-403D-AE95-D923A5DB5026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BF16-ABA5-4DE0-962D-05F7CF801C7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350F-98A0-4BE3-96A2-17F1515ABB96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B0A65-DE81-42B6-8471-88D89394F510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4A359-FE11-43C5-8E10-E477005ACE17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CC8A-F4F9-4C86-A470-BC9B8B029742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66073-E9E4-40C8-BF3B-968D8F6CE04C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1D11-2E26-4E00-BB63-7AF258DA51A4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C7EF-DA06-4827-ACEB-4A0DB221C3F5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EEEB-6D22-436D-AD72-478B91B32099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CA9B0-0B89-47F2-B9C7-2AD1E601ACDF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1D1A2-827D-4DED-B0BD-C81AF8E20D14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9157" y="1828800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/>
              <a:t>Laboratory Diagnosis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270949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Dr. Wan </a:t>
            </a:r>
            <a:r>
              <a:rPr lang="en-US" sz="2400" b="1" dirty="0" err="1">
                <a:solidFill>
                  <a:schemeClr val="tx1"/>
                </a:solidFill>
              </a:rPr>
              <a:t>Hayati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Mohd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Yaakob</a:t>
            </a:r>
            <a:endParaRPr lang="en-US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Pathologist (</a:t>
            </a:r>
            <a:r>
              <a:rPr lang="en-US" sz="2400" dirty="0" err="1">
                <a:solidFill>
                  <a:schemeClr val="tx1"/>
                </a:solidFill>
              </a:rPr>
              <a:t>Haematology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Tuan </a:t>
            </a:r>
            <a:r>
              <a:rPr lang="en-US" sz="2400" dirty="0" err="1">
                <a:solidFill>
                  <a:schemeClr val="tx1"/>
                </a:solidFill>
              </a:rPr>
              <a:t>Ampuan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Rahimah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D80F8-3668-4558-8757-7FBE36B1F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264"/>
            <a:ext cx="8229600" cy="1143000"/>
          </a:xfrm>
        </p:spPr>
        <p:txBody>
          <a:bodyPr/>
          <a:lstStyle/>
          <a:p>
            <a:r>
              <a:rPr lang="en-US" b="1" dirty="0"/>
              <a:t>Genetic Tests</a:t>
            </a:r>
            <a:r>
              <a:rPr lang="en-US" b="1" baseline="-25000" dirty="0"/>
              <a:t>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296" y="1287141"/>
            <a:ext cx="8001000" cy="4525963"/>
          </a:xfrm>
        </p:spPr>
        <p:txBody>
          <a:bodyPr>
            <a:normAutofit lnSpcReduction="10000"/>
          </a:bodyPr>
          <a:lstStyle/>
          <a:p>
            <a:r>
              <a:rPr lang="en-MY" altLang="en-US" dirty="0"/>
              <a:t>The following are considered to be obligate carriers:</a:t>
            </a:r>
            <a:r>
              <a:rPr lang="en-MY" altLang="en-US" baseline="30000" dirty="0"/>
              <a:t>2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altLang="en-US" dirty="0"/>
              <a:t>daughters of a PWH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altLang="en-US" dirty="0"/>
              <a:t>mothers of one son with haemophilia and who have at least one other family member with haemophilia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altLang="en-US" dirty="0"/>
              <a:t>mothers of one son with haemophilia and who have a family member as a known carrier of the haemophilia gene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MY" altLang="en-US" dirty="0"/>
              <a:t>mothers of two or more sons with haemophilia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7BAB6-367A-41A1-8948-2ABECA37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44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Genetic Tests</a:t>
            </a:r>
            <a:r>
              <a:rPr lang="en-US" b="1" baseline="-25000" dirty="0"/>
              <a:t>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altLang="en-US" dirty="0"/>
              <a:t>Genetic testing for carrier status should be offered to all sisters and maternal aunties of PWH to facilitate genetic counselling.</a:t>
            </a:r>
          </a:p>
          <a:p>
            <a:r>
              <a:rPr lang="en-MY" altLang="en-US" dirty="0"/>
              <a:t>Genetic testing may also help in assessing risk of inhibitor development in PWH.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83036-EAA3-4939-B558-E4667C01F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47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FCF3441-4E5A-4B41-84B1-0BD80DCE6E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9846" y="403436"/>
            <a:ext cx="4644307" cy="584496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F7C1A-C306-434E-9EC5-04BFB654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07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5264"/>
            <a:ext cx="8229600" cy="1143000"/>
          </a:xfrm>
        </p:spPr>
        <p:txBody>
          <a:bodyPr/>
          <a:lstStyle/>
          <a:p>
            <a:r>
              <a:rPr lang="en-US" b="1" dirty="0"/>
              <a:t>Genetic Tests</a:t>
            </a:r>
            <a:r>
              <a:rPr lang="en-US" b="1" baseline="-25000" dirty="0"/>
              <a:t>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98480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MY" dirty="0"/>
              <a:t>For Haemophilia A, it is recommended that severe haemophiliacs should be screened for the FVIII intron 22 inversion mutation followed by the FVIII intron 1 inversion mutation. </a:t>
            </a:r>
          </a:p>
          <a:p>
            <a:pPr>
              <a:defRPr/>
            </a:pPr>
            <a:r>
              <a:rPr lang="en-MY" dirty="0"/>
              <a:t>This approach should identify the underlying mutation in 45 - 50% of severe haemophilia A patients. </a:t>
            </a:r>
          </a:p>
          <a:p>
            <a:pPr>
              <a:defRPr/>
            </a:pPr>
            <a:r>
              <a:rPr lang="en-MY" dirty="0"/>
              <a:t>For those intron 22 and intron 1 negative should be analyse further by full mutation analysis of FVIII.</a:t>
            </a:r>
            <a:r>
              <a:rPr lang="en-MY" baseline="30000" dirty="0"/>
              <a:t>3</a:t>
            </a:r>
            <a:r>
              <a:rPr lang="en-MY" dirty="0"/>
              <a:t> </a:t>
            </a:r>
          </a:p>
          <a:p>
            <a:pPr>
              <a:buNone/>
              <a:defRPr/>
            </a:pPr>
            <a:endParaRPr lang="en-MY" sz="1400" dirty="0"/>
          </a:p>
          <a:p>
            <a:pPr>
              <a:defRPr/>
            </a:pPr>
            <a:r>
              <a:rPr lang="en-MY" dirty="0"/>
              <a:t>For Haemophilia B, direct DNA sequencing of the essential regions of FIX should be done.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DF936C1-3864-4452-8D34-FA44D408E20E}"/>
              </a:ext>
            </a:extLst>
          </p:cNvPr>
          <p:cNvSpPr txBox="1"/>
          <p:nvPr/>
        </p:nvSpPr>
        <p:spPr>
          <a:xfrm>
            <a:off x="838200" y="5334000"/>
            <a:ext cx="838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3. Keeney S, Mitchell M, Goodeve A. Practice guidelines for the molecular diagnosis of </a:t>
            </a:r>
            <a:r>
              <a:rPr lang="en-US" sz="1400" dirty="0" err="1"/>
              <a:t>Haemophilia</a:t>
            </a:r>
            <a:r>
              <a:rPr lang="en-US" sz="1400" dirty="0"/>
              <a:t> A. </a:t>
            </a:r>
          </a:p>
          <a:p>
            <a:r>
              <a:rPr lang="en-US" sz="1400" dirty="0"/>
              <a:t>    (Available at:</a:t>
            </a:r>
          </a:p>
          <a:p>
            <a:r>
              <a:rPr lang="en-US" sz="1400" dirty="0"/>
              <a:t>    http://www.ukhcdo.org/docs/Haemophilia%20A%20BPG%20revision%20Sept%202011%20APPROVED.pdf)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BC281-472F-4E1D-8B3F-CA1A60814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83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DBA91A4-0B69-4858-8965-8A783229D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704" y="141448"/>
            <a:ext cx="5622591" cy="596550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E3C533-495D-4CCE-B09E-34173BF2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1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3857"/>
            <a:ext cx="5759106" cy="59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C49610-FBC6-4A86-9286-CC21B4B18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39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922" y="19030"/>
            <a:ext cx="8229600" cy="1143000"/>
          </a:xfrm>
        </p:spPr>
        <p:txBody>
          <a:bodyPr/>
          <a:lstStyle/>
          <a:p>
            <a:r>
              <a:rPr lang="en-US" altLang="en-US" b="1" dirty="0"/>
              <a:t>Take Home Messages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1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B0C6D5EB-DDD2-4416-8531-1A78DB711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18" y="1181060"/>
            <a:ext cx="7448963" cy="26766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23C9EBB-B9ED-4E09-9A2F-DCFC100B8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641" y="3807330"/>
            <a:ext cx="7202717" cy="198995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5BF3C5-7E39-47F8-B78D-411F10361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22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4EAEA0-97E3-4231-AB3A-4328FE007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149" y="3366"/>
            <a:ext cx="8229600" cy="1143000"/>
          </a:xfrm>
        </p:spPr>
        <p:txBody>
          <a:bodyPr/>
          <a:lstStyle/>
          <a:p>
            <a:r>
              <a:rPr lang="en-AU" altLang="en-US" b="1" dirty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altLang="en-US" dirty="0"/>
              <a:t>To learn indications for investigations of bleeding disorders</a:t>
            </a:r>
          </a:p>
          <a:p>
            <a:r>
              <a:rPr lang="en-AU" altLang="en-US" dirty="0"/>
              <a:t>To be able to identify the correct investigations to establish the correct diagnosis of haemophilia</a:t>
            </a:r>
          </a:p>
          <a:p>
            <a:r>
              <a:rPr lang="en-AU" altLang="en-US" dirty="0"/>
              <a:t>To be able to interpret investigation results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E15944-BD28-444D-8B6F-36375698E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642" y="-40935"/>
            <a:ext cx="8229600" cy="1143000"/>
          </a:xfrm>
        </p:spPr>
        <p:txBody>
          <a:bodyPr/>
          <a:lstStyle/>
          <a:p>
            <a:r>
              <a:rPr lang="en-US" b="1" dirty="0"/>
              <a:t>Screening Tests</a:t>
            </a:r>
            <a:endParaRPr lang="en-US" b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Screening tests for suspected hereditary bleeding disorders include:</a:t>
            </a:r>
          </a:p>
          <a:p>
            <a:pPr marL="714375" lvl="2" indent="-350838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MY" altLang="en-US" sz="2800" dirty="0"/>
              <a:t>Prothrombin Time (PT)</a:t>
            </a:r>
          </a:p>
          <a:p>
            <a:pPr marL="714375" lvl="2" indent="-350838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MY" altLang="en-US" sz="2800" dirty="0"/>
              <a:t>Activated Partial Thromboplastin Time (APTT)</a:t>
            </a:r>
          </a:p>
          <a:p>
            <a:pPr marL="714375" lvl="2" indent="-350838">
              <a:buFont typeface="Courier New" panose="02070309020205020404" pitchFamily="49" charset="0"/>
              <a:buChar char="o"/>
              <a:tabLst>
                <a:tab pos="714375" algn="l"/>
              </a:tabLst>
            </a:pPr>
            <a:r>
              <a:rPr lang="en-MY" altLang="en-US" sz="2800" dirty="0"/>
              <a:t>Platelet count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87AA2-49CD-4075-B727-3CA30E4ED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6"/>
            <a:ext cx="8229600" cy="1143000"/>
          </a:xfrm>
        </p:spPr>
        <p:txBody>
          <a:bodyPr/>
          <a:lstStyle/>
          <a:p>
            <a:r>
              <a:rPr lang="en-US" b="1" dirty="0"/>
              <a:t>Screening Tests</a:t>
            </a:r>
            <a:r>
              <a:rPr lang="en-US" b="1" baseline="-25000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altLang="en-US" dirty="0"/>
              <a:t>If APTT is prolonged and there is positive family history of haemophilia, proceed to perform FVIII or FIX factor assay. Otherwise, mixing study should be done first.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22BA47-7ABC-4F68-A0BC-65586014D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02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640" y="-8259"/>
            <a:ext cx="8229600" cy="1143000"/>
          </a:xfrm>
        </p:spPr>
        <p:txBody>
          <a:bodyPr/>
          <a:lstStyle/>
          <a:p>
            <a:r>
              <a:rPr lang="en-MY" altLang="en-US" b="1" dirty="0"/>
              <a:t>Interpretation of Screening Tests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AC358AC-8A63-46D9-8EC1-C2BB1FC46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86" y="1927212"/>
            <a:ext cx="8555627" cy="32458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4E051B-FD95-4FD4-B296-C46336007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85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874"/>
            <a:ext cx="8229600" cy="1143000"/>
          </a:xfrm>
        </p:spPr>
        <p:txBody>
          <a:bodyPr/>
          <a:lstStyle/>
          <a:p>
            <a:r>
              <a:rPr lang="en-MY" b="1" dirty="0"/>
              <a:t>Interpretation of Mixing Test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CE3C992-1D87-408C-A43E-C4B3AFD20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29" y="2153786"/>
            <a:ext cx="8330371" cy="316314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98E972-C9BA-4F4D-9D0A-8784F762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9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B478AF1-0642-4759-8A7B-8C058B58F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27" y="1866300"/>
            <a:ext cx="8377933" cy="3010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AB5713-7ABA-4D00-B453-1A1DE770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8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Genetic Tests</a:t>
            </a:r>
            <a:endParaRPr lang="en-US" b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altLang="en-US" dirty="0"/>
              <a:t>Haemophilia is an X-linked recessive which affects males, who will pass on the haemophilia gene to their daughters. </a:t>
            </a:r>
          </a:p>
          <a:p>
            <a:r>
              <a:rPr lang="en-MY" altLang="en-US" dirty="0"/>
              <a:t>Female carrying a FVIII or FIX gene mutation are carriers.</a:t>
            </a:r>
            <a:r>
              <a:rPr lang="en-MY" altLang="en-US" baseline="30000" dirty="0"/>
              <a:t>2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A548989-DA59-4234-888E-41E55408D48A}"/>
              </a:ext>
            </a:extLst>
          </p:cNvPr>
          <p:cNvSpPr txBox="1"/>
          <p:nvPr/>
        </p:nvSpPr>
        <p:spPr>
          <a:xfrm>
            <a:off x="762000" y="5486400"/>
            <a:ext cx="7620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</a:t>
            </a:r>
          </a:p>
          <a:p>
            <a:r>
              <a:rPr lang="en-US" sz="1400" dirty="0"/>
              <a:t>     Montréal: Blackwell Publishing Ltd; 2012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A0887A-6497-4642-9124-010DD93D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99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4EDB694-66DA-4E86-9CCA-6C47C9B16C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0493" y="320567"/>
            <a:ext cx="4390613" cy="621686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9484A5-9EDF-4CBE-A1B7-77FAA8A57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84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543</Words>
  <Application>Microsoft Office PowerPoint</Application>
  <PresentationFormat>On-screen Show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Courier New</vt:lpstr>
      <vt:lpstr>Office Theme</vt:lpstr>
      <vt:lpstr>Training of Core Trainers  CPG Management of Haemophilia  Laboratory Diagnosis</vt:lpstr>
      <vt:lpstr>Learning Objectives</vt:lpstr>
      <vt:lpstr>Screening Tests</vt:lpstr>
      <vt:lpstr>Screening Tests2</vt:lpstr>
      <vt:lpstr>Interpretation of Screening Tests</vt:lpstr>
      <vt:lpstr>Interpretation of Mixing Test</vt:lpstr>
      <vt:lpstr>PowerPoint Presentation</vt:lpstr>
      <vt:lpstr>Genetic Tests</vt:lpstr>
      <vt:lpstr>PowerPoint Presentation</vt:lpstr>
      <vt:lpstr>Genetic Tests3</vt:lpstr>
      <vt:lpstr>Genetic Tests4</vt:lpstr>
      <vt:lpstr>PowerPoint Presentation</vt:lpstr>
      <vt:lpstr>Genetic Tests6</vt:lpstr>
      <vt:lpstr>PowerPoint Presentation</vt:lpstr>
      <vt:lpstr>PowerPoint Presentation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28</cp:revision>
  <dcterms:created xsi:type="dcterms:W3CDTF">2019-04-12T03:15:03Z</dcterms:created>
  <dcterms:modified xsi:type="dcterms:W3CDTF">2019-12-31T01:40:21Z</dcterms:modified>
</cp:coreProperties>
</file>